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68" r:id="rId3"/>
    <p:sldId id="269" r:id="rId5"/>
    <p:sldId id="320" r:id="rId6"/>
    <p:sldId id="305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3" r:id="rId19"/>
    <p:sldId id="335" r:id="rId20"/>
    <p:sldId id="338" r:id="rId21"/>
    <p:sldId id="342" r:id="rId22"/>
    <p:sldId id="341" r:id="rId23"/>
    <p:sldId id="336" r:id="rId24"/>
    <p:sldId id="265" r:id="rId25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3" orient="horz" pos="1760" userDrawn="1">
          <p15:clr>
            <a:srgbClr val="A4A3A4"/>
          </p15:clr>
        </p15:guide>
        <p15:guide id="2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760"/>
        <p:guide pos="284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964047622_0_3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964047622_0_3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964047622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964047622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关系图"/>
          <p:cNvPicPr>
            <a:picLocks noChangeAspect="1"/>
          </p:cNvPicPr>
          <p:nvPr/>
        </p:nvPicPr>
        <p:blipFill>
          <a:blip r:embed="rId2"/>
          <a:srcRect r="2528" b="10909"/>
          <a:stretch>
            <a:fillRect/>
          </a:stretch>
        </p:blipFill>
        <p:spPr>
          <a:xfrm>
            <a:off x="179388" y="519113"/>
            <a:ext cx="8913812" cy="45827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88" y="411956"/>
            <a:ext cx="9144000" cy="1133475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ChangeArrowheads="1"/>
          </p:cNvSpPr>
          <p:nvPr>
            <p:ph type="subTitle" idx="1"/>
          </p:nvPr>
        </p:nvSpPr>
        <p:spPr>
          <a:xfrm>
            <a:off x="1908175" y="1869281"/>
            <a:ext cx="5545138" cy="916781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056" name="Rectangle 8"/>
          <p:cNvSpPr>
            <a:spLocks noChangeArrowheads="1"/>
          </p:cNvSpPr>
          <p:nvPr>
            <p:ph type="ctrTitle"/>
          </p:nvPr>
        </p:nvSpPr>
        <p:spPr>
          <a:xfrm>
            <a:off x="755650" y="465535"/>
            <a:ext cx="7772400" cy="1102519"/>
          </a:xfrm>
        </p:spPr>
        <p:txBody>
          <a:bodyPr/>
          <a:lstStyle>
            <a:lvl1pPr>
              <a:defRPr sz="27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11" name="Rectangle 4"/>
          <p:cNvSpPr>
            <a:spLocks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3" name="Rectangle 6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588" y="250031"/>
            <a:ext cx="9144000" cy="757238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27" name="Picture 3" descr="关系图"/>
          <p:cNvPicPr>
            <a:picLocks noChangeAspect="1"/>
          </p:cNvPicPr>
          <p:nvPr/>
        </p:nvPicPr>
        <p:blipFill>
          <a:blip r:embed="rId13"/>
          <a:srcRect t="1094" r="8122" b="13318"/>
          <a:stretch>
            <a:fillRect/>
          </a:stretch>
        </p:blipFill>
        <p:spPr>
          <a:xfrm>
            <a:off x="5797550" y="3328988"/>
            <a:ext cx="3340100" cy="175021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5"/>
          <p:cNvSpPr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30" name="Rectangle 6"/>
          <p:cNvSpPr>
            <a:spLocks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8" grpId="0" bldLvl="0"/>
    </p:bld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257175" indent="-257175" algn="l" rtl="0" fontAlgn="base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rtl="0" fontAlgn="base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15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-389890" y="258445"/>
            <a:ext cx="8402320" cy="857250"/>
          </a:xfrm>
        </p:spPr>
        <p:txBody>
          <a:bodyPr>
            <a:noAutofit/>
          </a:bodyPr>
          <a:p>
            <a:r>
              <a:rPr lang="en-US" sz="3400" b="1"/>
              <a:t>AI and Data Science (Orientation)</a:t>
            </a:r>
            <a:endParaRPr lang="en-US" sz="3400" b="1"/>
          </a:p>
        </p:txBody>
      </p:sp>
      <p:sp>
        <p:nvSpPr>
          <p:cNvPr id="3" name="Text Box 2"/>
          <p:cNvSpPr txBox="1"/>
          <p:nvPr/>
        </p:nvSpPr>
        <p:spPr>
          <a:xfrm>
            <a:off x="2301240" y="60134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21690" y="3766820"/>
            <a:ext cx="8883650" cy="652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028700" lvl="2" indent="457200">
              <a:buNone/>
            </a:pPr>
            <a:r>
              <a:rPr lang="en-US" sz="3000" b="1">
                <a:solidFill>
                  <a:schemeClr val="tx1"/>
                </a:solidFill>
                <a:sym typeface="+mn-ea"/>
              </a:rPr>
              <a:t>A Journey From Faisalabad to USA</a:t>
            </a:r>
            <a:endParaRPr lang="en-US" sz="30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9" name="Content Placeholder 1" descr="linkedin_cover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08940" y="1224280"/>
            <a:ext cx="8315325" cy="2494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Joined PIAIC on October 2, 2022 in UMT Lahore.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  <a:sym typeface="+mn-ea"/>
              </a:rPr>
              <a:t>Started teaching at SMIT.</a:t>
            </a:r>
            <a:endParaRPr sz="1400">
              <a:solidFill>
                <a:schemeClr val="dk1"/>
              </a:solidFill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</a:rPr>
              <a:t>Began job as a full stack developer.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Solved 200+ Leetcode problems, aiming for 1000+.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Focus on interviews affected GPA significantly 1.6/4.0.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Current GPA: 2.97/4.0 after the 6th semester.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University Life (Year </a:t>
            </a:r>
            <a:r>
              <a:rPr lang="en-US" sz="2500" b="1"/>
              <a:t>3</a:t>
            </a:r>
            <a:r>
              <a:rPr sz="2500" b="1"/>
              <a:t>)</a:t>
            </a:r>
            <a:r>
              <a:rPr lang="en-US" sz="2500" b="1"/>
              <a:t> 2022 - 2023</a:t>
            </a:r>
            <a:endParaRPr lang="en-US" sz="2500" b="1"/>
          </a:p>
        </p:txBody>
      </p:sp>
      <p:pic>
        <p:nvPicPr>
          <p:cNvPr id="2" name="Picture 1" descr="PXL_20221002_082239670.PORTRAIT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0" y="12700"/>
            <a:ext cx="2869565" cy="5102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Dr. Zafar’s Guidance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  <a:sym typeface="+mn-ea"/>
              </a:rPr>
              <a:t>Stopped Leetcode, prepared for IELTS.</a:t>
            </a:r>
            <a:endParaRPr sz="1400">
              <a:solidFill>
                <a:schemeClr val="dk1"/>
              </a:solidFill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</a:rPr>
              <a:t>Joined hackathons and worked on improving GPA.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IELTS result: 6.0/9.0.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Duolingo result: 125/160.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Degree completed.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University Life (Year </a:t>
            </a:r>
            <a:r>
              <a:rPr lang="en-US" sz="2500" b="1"/>
              <a:t>4</a:t>
            </a:r>
            <a:r>
              <a:rPr sz="2500" b="1"/>
              <a:t>)</a:t>
            </a:r>
            <a:r>
              <a:rPr lang="en-US" sz="2500" b="1"/>
              <a:t> 2023 - 2024</a:t>
            </a:r>
            <a:endParaRPr lang="en-US" sz="2500" b="1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Quickly prepared LORs, SOP, and CV.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sym typeface="+mn-ea"/>
              </a:rPr>
              <a:t>C</a:t>
            </a:r>
            <a:r>
              <a:rPr sz="1400">
                <a:solidFill>
                  <a:schemeClr val="dk1"/>
                </a:solidFill>
                <a:sym typeface="+mn-ea"/>
              </a:rPr>
              <a:t>ontacted professors but did not </a:t>
            </a:r>
            <a:r>
              <a:rPr lang="en-US" sz="1400">
                <a:solidFill>
                  <a:schemeClr val="dk1"/>
                </a:solidFill>
                <a:sym typeface="+mn-ea"/>
              </a:rPr>
              <a:t>receive positive response for</a:t>
            </a:r>
            <a:r>
              <a:rPr sz="1400">
                <a:solidFill>
                  <a:schemeClr val="dk1"/>
                </a:solidFill>
                <a:sym typeface="+mn-ea"/>
              </a:rPr>
              <a:t> Spring 2025.</a:t>
            </a:r>
            <a:endParaRPr sz="1400">
              <a:solidFill>
                <a:schemeClr val="dk1"/>
              </a:solidFill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Estimated budget of 2 lakhs for 10 universities.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Reached out to professors and PhD students.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Accepted into Montana State University.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Post-Degree Journey</a:t>
            </a:r>
            <a:r>
              <a:rPr lang="en-US" sz="2500" b="1"/>
              <a:t> 2024</a:t>
            </a:r>
            <a:endParaRPr lang="en-US" sz="2500" b="1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Duration: 1-2 minutes.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Questions asked:</a:t>
            </a:r>
            <a:endParaRPr lang="en-US" altLang="en-GB" sz="1400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altLang="en-GB" sz="1225">
                <a:solidFill>
                  <a:schemeClr val="dk1"/>
                </a:solidFill>
              </a:rPr>
              <a:t>What, where, and why are you going to the US?</a:t>
            </a:r>
            <a:endParaRPr lang="en-US" altLang="en-GB" sz="1225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altLang="en-GB" sz="1225">
                <a:solidFill>
                  <a:schemeClr val="dk1"/>
                </a:solidFill>
              </a:rPr>
              <a:t>From where did you graduate?</a:t>
            </a:r>
            <a:endParaRPr lang="en-US" altLang="en-GB" sz="1225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altLang="en-GB" sz="1225">
                <a:solidFill>
                  <a:schemeClr val="dk1"/>
                </a:solidFill>
              </a:rPr>
              <a:t>Who is funding you?</a:t>
            </a:r>
            <a:endParaRPr lang="en-US" altLang="en-GB" sz="1225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Visa approved (blue slip handed).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Visa Interview</a:t>
            </a:r>
            <a:endParaRPr sz="2500" b="1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Do you need to do all the things I've done?</a:t>
            </a:r>
            <a:endParaRPr lang="en-US" altLang="en-GB" sz="1400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altLang="en-GB" sz="1225" b="1">
                <a:solidFill>
                  <a:schemeClr val="dk1"/>
                </a:solidFill>
              </a:rPr>
              <a:t>Simply No.</a:t>
            </a:r>
            <a:endParaRPr lang="en-US" altLang="en-GB" sz="1225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Key takeaway: </a:t>
            </a:r>
            <a:r>
              <a:rPr lang="en-US" altLang="en-GB" sz="1400" b="1">
                <a:solidFill>
                  <a:schemeClr val="dk1"/>
                </a:solidFill>
              </a:rPr>
              <a:t>Do the things that matter!</a:t>
            </a:r>
            <a:endParaRPr lang="en-US" altLang="en-GB" sz="1400" b="1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Key Message</a:t>
            </a:r>
            <a:endParaRPr sz="2500" b="1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CGPA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Programming Skills (200-300 Leetcode questions are enough)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Hackathons and Coding Competitions (practical experience)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Teaching experience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Writing relevent content on LinkedIn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What Matters?</a:t>
            </a:r>
            <a:endParaRPr sz="2500" b="1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1 year is sufficient if you start from scratch.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500" b="1"/>
              <a:t>How much time do you need to</a:t>
            </a:r>
            <a:r>
              <a:rPr sz="2500" b="1"/>
              <a:t> Prepare</a:t>
            </a:r>
            <a:r>
              <a:rPr lang="en-US" sz="2500" b="1"/>
              <a:t>?</a:t>
            </a:r>
            <a:endParaRPr lang="en-US" sz="2500" b="1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Be regular in classes, do the things accordingly.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How to Prepare?</a:t>
            </a:r>
            <a:endParaRPr sz="2500" b="1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Web and Mobile Application Development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Web Designing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AI and ChatBot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AI and Data Science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7977505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500" b="1"/>
              <a:t>Batches I taught?</a:t>
            </a:r>
            <a:endParaRPr lang="en-US" sz="2500" b="1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523875" y="673735"/>
            <a:ext cx="7977505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500" b="1"/>
              <a:t>Some of the memories</a:t>
            </a:r>
            <a:endParaRPr lang="en-US" sz="2500" b="1"/>
          </a:p>
        </p:txBody>
      </p:sp>
      <p:pic>
        <p:nvPicPr>
          <p:cNvPr id="3" name="Picture 2" descr="cbhQd-GPXYCP9epWrpfvQ1C1E7nIvstB0Oidu8k2EbU=_plaintext_638286708800900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1570990"/>
            <a:ext cx="2491105" cy="1868170"/>
          </a:xfrm>
          <a:prstGeom prst="rect">
            <a:avLst/>
          </a:prstGeom>
        </p:spPr>
      </p:pic>
      <p:pic>
        <p:nvPicPr>
          <p:cNvPr id="2" name="Picture 1" descr="IMG_0700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20" y="1590675"/>
            <a:ext cx="2560955" cy="1921510"/>
          </a:xfrm>
          <a:prstGeom prst="rect">
            <a:avLst/>
          </a:prstGeom>
        </p:spPr>
      </p:pic>
      <p:pic>
        <p:nvPicPr>
          <p:cNvPr id="4" name="Picture 3" descr="IMG-20231223-WA00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" y="3514090"/>
            <a:ext cx="2826385" cy="1589405"/>
          </a:xfrm>
          <a:prstGeom prst="rect">
            <a:avLst/>
          </a:prstGeom>
        </p:spPr>
      </p:pic>
      <p:pic>
        <p:nvPicPr>
          <p:cNvPr id="5" name="Picture 4" descr="IMG-20231223-WA0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985" y="3621405"/>
            <a:ext cx="2471420" cy="1390015"/>
          </a:xfrm>
          <a:prstGeom prst="rect">
            <a:avLst/>
          </a:prstGeom>
        </p:spPr>
      </p:pic>
      <p:pic>
        <p:nvPicPr>
          <p:cNvPr id="6" name="Picture 5" descr="WD - Batch - A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355" y="1624330"/>
            <a:ext cx="2503170" cy="1877695"/>
          </a:xfrm>
          <a:prstGeom prst="rect">
            <a:avLst/>
          </a:prstGeom>
        </p:spPr>
      </p:pic>
      <p:pic>
        <p:nvPicPr>
          <p:cNvPr id="7" name="Picture 6" descr="WD - Batch - 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480" y="3560445"/>
            <a:ext cx="1995805" cy="14973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363220" y="342900"/>
            <a:ext cx="2690495" cy="628650"/>
          </a:xfrm>
        </p:spPr>
        <p:txBody>
          <a:bodyPr>
            <a:normAutofit/>
          </a:bodyPr>
          <a:p>
            <a:r>
              <a:rPr lang="en-US" sz="2665" b="1"/>
              <a:t>Who am I?</a:t>
            </a:r>
            <a:endParaRPr lang="en-US" sz="2665" b="1"/>
          </a:p>
        </p:txBody>
      </p:sp>
      <p:sp>
        <p:nvSpPr>
          <p:cNvPr id="5" name="Text Placeholder 4"/>
          <p:cNvSpPr/>
          <p:nvPr>
            <p:ph type="body" sz="half" idx="2"/>
          </p:nvPr>
        </p:nvSpPr>
        <p:spPr>
          <a:xfrm>
            <a:off x="630555" y="1113155"/>
            <a:ext cx="6031230" cy="3943350"/>
          </a:xfrm>
        </p:spPr>
        <p:txBody>
          <a:bodyPr>
            <a:normAutofit/>
          </a:bodyPr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>
                <a:sym typeface="+mn-ea"/>
              </a:rPr>
              <a:t>Ahmad Jajja (Ahmad Sultan)</a:t>
            </a:r>
            <a:endParaRPr lang="en-US" sz="1800"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>
                <a:sym typeface="+mn-ea"/>
              </a:rPr>
              <a:t>Software Engineer &amp; Trainer (taught 1000+ students)</a:t>
            </a:r>
            <a:endParaRPr lang="en-US" sz="1800"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>
                <a:sym typeface="+mn-ea"/>
              </a:rPr>
              <a:t>Worked at some local companies in Faisalabad.</a:t>
            </a:r>
            <a:endParaRPr lang="en-US" sz="1800"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>
                <a:sym typeface="+mn-ea"/>
              </a:rPr>
              <a:t>Co-Founder &amp; Development Lead at EcoFactor</a:t>
            </a:r>
            <a:endParaRPr lang="en-US" sz="1800"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>
                <a:sym typeface="+mn-ea"/>
              </a:rPr>
              <a:t>BS in Computer Science (Univ. of Agri, Faisalabad)</a:t>
            </a:r>
            <a:endParaRPr lang="en-US" sz="1800"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 b="1">
                <a:sym typeface="+mn-ea"/>
              </a:rPr>
              <a:t>CGPA: </a:t>
            </a:r>
            <a:r>
              <a:rPr lang="en-US" sz="1800">
                <a:sym typeface="+mn-ea"/>
              </a:rPr>
              <a:t>3.35/4.0</a:t>
            </a:r>
            <a:endParaRPr lang="en-US" sz="1800"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 b="1">
                <a:sym typeface="+mn-ea"/>
              </a:rPr>
              <a:t>Upcoming Role:</a:t>
            </a:r>
            <a:r>
              <a:rPr lang="en-US" sz="1800">
                <a:sym typeface="+mn-ea"/>
              </a:rPr>
              <a:t> Teaching Assistant at Montana State University (Spring 2025)</a:t>
            </a:r>
            <a:endParaRPr lang="en-US" sz="1800"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sz="1800">
              <a:solidFill>
                <a:schemeClr val="dk1"/>
              </a:solidFill>
            </a:endParaRPr>
          </a:p>
        </p:txBody>
      </p:sp>
      <p:pic>
        <p:nvPicPr>
          <p:cNvPr id="2" name="Picture Placeholder 1" descr="Visa_Got_Approved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787515" y="11430"/>
            <a:ext cx="2380615" cy="51193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Git &amp; Github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Python programming language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Fast Api / Flask Server, Database(Postgres) 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Langchain LLM(GPTs, Gemini) 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Machine Learning, Deep Learning Theory 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Sciket Learn, Numpy, Pandas,  Matplotlib, </a:t>
            </a:r>
            <a:r>
              <a:rPr lang="en-US" altLang="en-GB" sz="1400">
                <a:solidFill>
                  <a:schemeClr val="dk1"/>
                </a:solidFill>
                <a:sym typeface="+mn-ea"/>
              </a:rPr>
              <a:t>Tensorflow (Keras)</a:t>
            </a:r>
            <a:r>
              <a:rPr lang="en-US" altLang="en-GB" sz="1400">
                <a:solidFill>
                  <a:schemeClr val="dk1"/>
                </a:solidFill>
              </a:rPr>
              <a:t> 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Pytorch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Docker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Cloud (Aws, Google Cloud, Azure)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7977505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500" b="1"/>
              <a:t>AI and Data Science Course Content</a:t>
            </a:r>
            <a:endParaRPr lang="en-US" sz="2500" b="1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Questions? Feel free to ask!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Connect with me:</a:t>
            </a:r>
            <a:endParaRPr lang="en-US" altLang="en-GB" sz="14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altLang="en-GB" sz="1225" b="1">
                <a:solidFill>
                  <a:schemeClr val="dk1"/>
                </a:solidFill>
              </a:rPr>
              <a:t>LinkedIn:</a:t>
            </a:r>
            <a:r>
              <a:rPr lang="en-US" altLang="en-GB" sz="1225">
                <a:solidFill>
                  <a:schemeClr val="dk1"/>
                </a:solidFill>
              </a:rPr>
              <a:t> https://linkedin.com/in/ahmad-jajja</a:t>
            </a:r>
            <a:endParaRPr lang="en-US" altLang="en-GB" sz="1225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altLang="en-GB" sz="1225" b="1">
                <a:solidFill>
                  <a:schemeClr val="dk1"/>
                </a:solidFill>
              </a:rPr>
              <a:t>GitHub: </a:t>
            </a:r>
            <a:r>
              <a:rPr lang="en-US" altLang="en-GB" sz="1225">
                <a:solidFill>
                  <a:schemeClr val="dk1"/>
                </a:solidFill>
              </a:rPr>
              <a:t>https://github.com/Ahmadjajja</a:t>
            </a:r>
            <a:endParaRPr lang="en-US" altLang="en-GB" sz="1225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altLang="en-GB" sz="1225" b="1">
                <a:solidFill>
                  <a:schemeClr val="dk1"/>
                </a:solidFill>
              </a:rPr>
              <a:t>Website:</a:t>
            </a:r>
            <a:r>
              <a:rPr lang="en-US" altLang="en-GB" sz="1225">
                <a:solidFill>
                  <a:schemeClr val="dk1"/>
                </a:solidFill>
              </a:rPr>
              <a:t> https://ahmad-jajja.com/</a:t>
            </a:r>
            <a:endParaRPr lang="en-US" altLang="en-GB" sz="1225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altLang="en-GB" sz="1225" b="1">
                <a:solidFill>
                  <a:schemeClr val="dk1"/>
                </a:solidFill>
              </a:rPr>
              <a:t>Instagram:</a:t>
            </a:r>
            <a:r>
              <a:rPr lang="en-US" altLang="en-GB" sz="1225">
                <a:solidFill>
                  <a:schemeClr val="dk1"/>
                </a:solidFill>
              </a:rPr>
              <a:t> https://www.instagram.com/__ahmadjajja__</a:t>
            </a:r>
            <a:endParaRPr lang="en-US" altLang="en-GB" sz="1225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Questions &amp; Connect</a:t>
            </a:r>
            <a:endParaRPr sz="2500" b="1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body" idx="1"/>
          </p:nvPr>
        </p:nvSpPr>
        <p:spPr>
          <a:xfrm>
            <a:off x="307340" y="432435"/>
            <a:ext cx="8520430" cy="1322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en-GB" sz="7200"/>
            </a:br>
            <a:r>
              <a:rPr lang="en-GB" sz="7200"/>
              <a:t>Thank You</a:t>
            </a:r>
            <a:endParaRPr lang="en-US" sz="1800">
              <a:solidFill>
                <a:schemeClr val="dk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en-GB" sz="1800">
              <a:solidFill>
                <a:schemeClr val="dk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Placeholder 4"/>
          <p:cNvSpPr/>
          <p:nvPr>
            <p:ph type="body" idx="1"/>
          </p:nvPr>
        </p:nvSpPr>
        <p:spPr>
          <a:xfrm>
            <a:off x="457200" y="1200150"/>
            <a:ext cx="8229600" cy="3368675"/>
          </a:xfrm>
        </p:spPr>
        <p:txBody>
          <a:bodyPr>
            <a:normAutofit fontScale="90000" lnSpcReduction="10000"/>
          </a:bodyPr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 b="1">
                <a:solidFill>
                  <a:schemeClr val="dk1"/>
                </a:solidFill>
              </a:rPr>
              <a:t>Language Proficiency:</a:t>
            </a:r>
            <a:endParaRPr lang="en-US" sz="1800" b="1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sz="1575">
                <a:solidFill>
                  <a:schemeClr val="dk1"/>
                </a:solidFill>
              </a:rPr>
              <a:t>Duolingo English Test: 125/160</a:t>
            </a:r>
            <a:endParaRPr lang="en-US" sz="1575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sz="1575">
                <a:solidFill>
                  <a:schemeClr val="dk1"/>
                </a:solidFill>
              </a:rPr>
              <a:t>IELTS: 6.0/9.0</a:t>
            </a:r>
            <a:endParaRPr lang="en-US" sz="1575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575" b="1">
                <a:solidFill>
                  <a:schemeClr val="dk1"/>
                </a:solidFill>
              </a:rPr>
              <a:t>Achievements:</a:t>
            </a:r>
            <a:endParaRPr lang="en-US" sz="1575" b="1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sz="1375">
                <a:solidFill>
                  <a:schemeClr val="dk1"/>
                </a:solidFill>
              </a:rPr>
              <a:t>Participated in 5+ international hackathons</a:t>
            </a:r>
            <a:endParaRPr lang="en-US" sz="1375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sz="1375">
                <a:solidFill>
                  <a:schemeClr val="dk1"/>
                </a:solidFill>
              </a:rPr>
              <a:t>Solved 300+ Leetcode problems</a:t>
            </a:r>
            <a:endParaRPr lang="en-US" sz="1375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sz="1375">
                <a:solidFill>
                  <a:schemeClr val="dk1"/>
                </a:solidFill>
              </a:rPr>
              <a:t>Typing speed around 100 wpm</a:t>
            </a:r>
            <a:endParaRPr lang="en-US" sz="1375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sz="1375">
                <a:solidFill>
                  <a:schemeClr val="dk1"/>
                </a:solidFill>
              </a:rPr>
              <a:t>Section Leader at Stanford’s Code In Place</a:t>
            </a:r>
            <a:endParaRPr lang="en-US" sz="1375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575" b="1">
                <a:solidFill>
                  <a:schemeClr val="dk1"/>
                </a:solidFill>
              </a:rPr>
              <a:t>Documents:</a:t>
            </a:r>
            <a:endParaRPr lang="en-US" sz="1575" b="1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sz="1375">
                <a:solidFill>
                  <a:schemeClr val="dk1"/>
                </a:solidFill>
              </a:rPr>
              <a:t>Letters of Recommendation (USA, Brazil, Pakistan)</a:t>
            </a:r>
            <a:endParaRPr lang="en-US" sz="1375">
              <a:solidFill>
                <a:schemeClr val="dk1"/>
              </a:solidFill>
            </a:endParaRPr>
          </a:p>
          <a:p>
            <a:pPr marL="8826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charset="0"/>
              <a:buChar char="Ø"/>
            </a:pPr>
            <a:r>
              <a:rPr lang="en-US" sz="1375">
                <a:solidFill>
                  <a:schemeClr val="dk1"/>
                </a:solidFill>
              </a:rPr>
              <a:t>Statement of Purpose (SOP)</a:t>
            </a:r>
            <a:endParaRPr lang="en-US" sz="1375">
              <a:solidFill>
                <a:schemeClr val="dk1"/>
              </a:solidFill>
            </a:endParaRPr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-638175" y="205740"/>
            <a:ext cx="5065395" cy="857250"/>
          </a:xfrm>
        </p:spPr>
        <p:txBody>
          <a:bodyPr/>
          <a:p>
            <a:r>
              <a:rPr lang="en-US" sz="2500" b="1"/>
              <a:t>Few more things</a:t>
            </a:r>
            <a:endParaRPr lang="en-US" sz="25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Sharing personal experiences; open to disagreement.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  <a:sym typeface="+mn-ea"/>
              </a:rPr>
              <a:t>How Allah cleared my path.</a:t>
            </a:r>
            <a:r>
              <a:rPr lang="en-GB" sz="1400">
                <a:solidFill>
                  <a:schemeClr val="dk1"/>
                </a:solidFill>
                <a:sym typeface="+mn-ea"/>
              </a:rPr>
              <a:t> </a:t>
            </a:r>
            <a:endParaRPr 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</a:rPr>
              <a:t>Growth begins with understanding life’s core reality.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</a:rPr>
              <a:t>You only need one reason to work, but I have multiple.</a:t>
            </a:r>
            <a:endParaRPr sz="1400">
              <a:solidFill>
                <a:schemeClr val="dk1"/>
              </a:solidFill>
            </a:endParaRPr>
          </a:p>
          <a:p>
            <a:pPr marL="13970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</a:pPr>
            <a:br>
              <a:rPr lang="en-US" altLang="en-GB" sz="1400">
                <a:solidFill>
                  <a:schemeClr val="dk1"/>
                </a:solidFill>
              </a:rPr>
            </a:b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775" y="673640"/>
            <a:ext cx="53526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500" b="1"/>
              <a:t>Journey of Self-Development</a:t>
            </a:r>
            <a:endParaRPr lang="en-GB" sz="2500" b="1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Studied in Government Urdu Medium School.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  <a:sym typeface="+mn-ea"/>
              </a:rPr>
              <a:t>Scored 880/1100.</a:t>
            </a:r>
            <a:endParaRPr sz="1400">
              <a:solidFill>
                <a:schemeClr val="dk1"/>
              </a:solidFill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</a:rPr>
              <a:t>Failure in Biology led to pursuing Computer Science.</a:t>
            </a:r>
            <a:br>
              <a:rPr lang="en-US" altLang="en-GB" sz="1400">
                <a:solidFill>
                  <a:schemeClr val="dk1"/>
                </a:solidFill>
              </a:rPr>
            </a:b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775" y="673640"/>
            <a:ext cx="53526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500" b="1"/>
              <a:t>Matric Life</a:t>
            </a:r>
            <a:r>
              <a:rPr lang="en-US" altLang="en-GB" sz="2500" b="1"/>
              <a:t> (2016 - 2018)</a:t>
            </a:r>
            <a:endParaRPr lang="en-US" altLang="en-GB" sz="2500" b="1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 b="1">
                <a:solidFill>
                  <a:schemeClr val="dk1"/>
                </a:solidFill>
              </a:rPr>
              <a:t>Influential teacher:</a:t>
            </a:r>
            <a:r>
              <a:rPr lang="en-US" altLang="en-GB" sz="1400">
                <a:solidFill>
                  <a:schemeClr val="dk1"/>
                </a:solidFill>
              </a:rPr>
              <a:t> Ishaq Sehrai (Quaid-e-Azam University graduate).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  <a:sym typeface="+mn-ea"/>
              </a:rPr>
              <a:t>In-depth understanding of C language.</a:t>
            </a:r>
            <a:endParaRPr sz="1400">
              <a:solidFill>
                <a:schemeClr val="dk1"/>
              </a:solidFill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>
                <a:solidFill>
                  <a:schemeClr val="dk1"/>
                </a:solidFill>
              </a:rPr>
              <a:t>Marks</a:t>
            </a:r>
            <a:r>
              <a:rPr sz="1400" b="1">
                <a:solidFill>
                  <a:schemeClr val="dk1"/>
                </a:solidFill>
              </a:rPr>
              <a:t>:</a:t>
            </a:r>
            <a:r>
              <a:rPr sz="1400">
                <a:solidFill>
                  <a:schemeClr val="dk1"/>
                </a:solidFill>
              </a:rPr>
              <a:t> 198/200 in Computer Science; Overall 909/1100.</a:t>
            </a:r>
            <a:br>
              <a:rPr lang="en-US" altLang="en-GB" sz="1400">
                <a:solidFill>
                  <a:schemeClr val="dk1"/>
                </a:solidFill>
              </a:rPr>
            </a:b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775" y="673640"/>
            <a:ext cx="53526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500" b="1"/>
              <a:t>Intermediate Studies (2018-2020)</a:t>
            </a:r>
            <a:endParaRPr lang="en-GB" sz="2500" b="1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Initially planned to join a local school for BSc.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  <a:sym typeface="+mn-ea"/>
              </a:rPr>
              <a:t>Family encouraged me to attend university.</a:t>
            </a:r>
            <a:endParaRPr sz="1400">
              <a:solidFill>
                <a:schemeClr val="dk1"/>
              </a:solidFill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</a:rPr>
              <a:t>Joined University of Agriculture, Faisalabad in 2020 to study Computer Science.</a:t>
            </a:r>
            <a:br>
              <a:rPr lang="en-US" altLang="en-GB" sz="1400">
                <a:solidFill>
                  <a:schemeClr val="dk1"/>
                </a:solidFill>
              </a:rPr>
            </a:b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500" b="1"/>
              <a:t>Thought Process</a:t>
            </a:r>
            <a:r>
              <a:rPr lang="en-US" altLang="en-GB" sz="2500" b="1"/>
              <a:t> After Intermediate (2020)</a:t>
            </a:r>
            <a:endParaRPr lang="en-US" altLang="en-GB" sz="2500" b="1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Life-changing meetup with Faizan Amin on Orientation Day.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  <a:sym typeface="+mn-ea"/>
              </a:rPr>
              <a:t>Learning coding on mobile during COVID.</a:t>
            </a:r>
            <a:endParaRPr sz="1400">
              <a:solidFill>
                <a:schemeClr val="dk1"/>
              </a:solidFill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</a:rPr>
              <a:t>Aimed for FAANG.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Moved to the city inspired by:  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Visited software houses in Faisalabad.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Used to do Programming whole nights.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University Life (Year 1)</a:t>
            </a:r>
            <a:r>
              <a:rPr lang="en-US" sz="2500" b="1"/>
              <a:t> 2020 - 2021</a:t>
            </a:r>
            <a:endParaRPr lang="en-US" sz="25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5490" y="2789555"/>
            <a:ext cx="3648075" cy="3155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369470" y="1685255"/>
            <a:ext cx="77223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Joined SMIT as a student.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  <a:sym typeface="+mn-ea"/>
              </a:rPr>
              <a:t>Shifted focus from FAANG to entrepreneurship.</a:t>
            </a:r>
            <a:endParaRPr sz="1400">
              <a:solidFill>
                <a:schemeClr val="dk1"/>
              </a:solidFill>
              <a:sym typeface="+mn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sz="1400">
                <a:solidFill>
                  <a:schemeClr val="dk1"/>
                </a:solidFill>
              </a:rPr>
              <a:t>Weekdays for university classes, weekends for SMIT classes.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Stayed away from family for the entire year.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Brief distraction in the 4th semester, but refocused.</a:t>
            </a:r>
            <a:endParaRPr lang="en-US" altLang="en-GB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en-GB" sz="1400">
                <a:solidFill>
                  <a:schemeClr val="dk1"/>
                </a:solidFill>
              </a:rPr>
              <a:t>Ranked in the top 5 out of 800 students at SMIT's final hackathon.</a:t>
            </a:r>
            <a:endParaRPr lang="en-US" altLang="en-GB"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3875" y="673735"/>
            <a:ext cx="66167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sz="2500" b="1"/>
              <a:t>University Life (Year </a:t>
            </a:r>
            <a:r>
              <a:rPr lang="en-US" sz="2500" b="1"/>
              <a:t>2</a:t>
            </a:r>
            <a:r>
              <a:rPr sz="2500" b="1"/>
              <a:t>)</a:t>
            </a:r>
            <a:r>
              <a:rPr lang="en-US" sz="2500" b="1"/>
              <a:t> 2021 - 2022</a:t>
            </a:r>
            <a:endParaRPr lang="en-US" sz="2500" b="1"/>
          </a:p>
        </p:txBody>
      </p:sp>
      <p:pic>
        <p:nvPicPr>
          <p:cNvPr id="2" name="Picture 1" descr="First Class by sir umar of web&amp;mob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715" y="1836420"/>
            <a:ext cx="2887345" cy="216598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717155" y="2150745"/>
            <a:ext cx="219710" cy="39751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Business Cooperate">
  <a:themeElements>
    <a:clrScheme name="Business Cooper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siness Cooperat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usiness Cooper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4054</Words>
  <Application>WPS Presentation</Application>
  <PresentationFormat/>
  <Paragraphs>163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Arial</vt:lpstr>
      <vt:lpstr>Wingdings</vt:lpstr>
      <vt:lpstr>Microsoft YaHei</vt:lpstr>
      <vt:lpstr>Arial Unicode MS</vt:lpstr>
      <vt:lpstr>Business Cooperate</vt:lpstr>
      <vt:lpstr>AI and Data Science</vt:lpstr>
      <vt:lpstr>Who am I?</vt:lpstr>
      <vt:lpstr>Few more things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Ahmad Sultan</dc:title>
  <dc:creator/>
  <cp:lastModifiedBy>Ahmad Jajja</cp:lastModifiedBy>
  <cp:revision>150</cp:revision>
  <dcterms:created xsi:type="dcterms:W3CDTF">2024-03-27T20:59:00Z</dcterms:created>
  <dcterms:modified xsi:type="dcterms:W3CDTF">2024-09-30T08:32:08Z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2D492D1FE0D7465DA21C5F6FEA70C08D_13</vt:lpwstr>
  </property>
  <property fmtid="{D5CDD505-2E9C-101B-9397-08002B2CF9AE}" pid="3" name="KSOProductBuildVer">
    <vt:lpwstr>1033-12.2.0.13472</vt:lpwstr>
  </property>
</Properties>
</file>